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96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9148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154780"/>
            <a:ext cx="2057400" cy="32908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54780"/>
            <a:ext cx="6019800" cy="329088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685800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 defTabSz="685800">
              <a:lnSpc>
                <a:spcPct val="90000"/>
              </a:lnSpc>
              <a:buSzTx/>
              <a:buFontTx/>
              <a:buNone/>
              <a:defRPr sz="1800"/>
            </a:lvl1pPr>
            <a:lvl2pPr marL="0" indent="457200" algn="ctr" defTabSz="685800">
              <a:lnSpc>
                <a:spcPct val="90000"/>
              </a:lnSpc>
              <a:buSzTx/>
              <a:buFontTx/>
              <a:buNone/>
              <a:defRPr sz="1800"/>
            </a:lvl2pPr>
            <a:lvl3pPr marL="0" indent="914400" algn="ctr" defTabSz="685800">
              <a:lnSpc>
                <a:spcPct val="90000"/>
              </a:lnSpc>
              <a:buSzTx/>
              <a:buFontTx/>
              <a:buNone/>
              <a:defRPr sz="1800"/>
            </a:lvl3pPr>
            <a:lvl4pPr marL="0" indent="1371600" algn="ctr" defTabSz="685800">
              <a:lnSpc>
                <a:spcPct val="90000"/>
              </a:lnSpc>
              <a:buSzTx/>
              <a:buFontTx/>
              <a:buNone/>
              <a:defRPr sz="1800"/>
            </a:lvl4pPr>
            <a:lvl5pPr marL="0" indent="1828800" algn="ctr" defTabSz="685800">
              <a:lnSpc>
                <a:spcPct val="90000"/>
              </a:lnSpc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00044"/>
            <a:ext cx="197144" cy="20828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914400"/>
            <a:lvl2pPr defTabSz="914400"/>
            <a:lvl3pPr defTabSz="914400"/>
            <a:lvl4pPr defTabSz="914400"/>
            <a:lvl5pPr defTabSz="914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4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800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163285" indent="-163285" defTabSz="685800">
              <a:lnSpc>
                <a:spcPct val="90000"/>
              </a:lnSpc>
              <a:defRPr sz="2000"/>
            </a:lvl1pPr>
            <a:lvl2pPr marL="647700" indent="-190500" defTabSz="685800">
              <a:lnSpc>
                <a:spcPct val="90000"/>
              </a:lnSpc>
              <a:buChar char="•"/>
              <a:defRPr sz="2000"/>
            </a:lvl2pPr>
            <a:lvl3pPr marL="1143000" indent="-228600" defTabSz="685800">
              <a:lnSpc>
                <a:spcPct val="90000"/>
              </a:lnSpc>
              <a:defRPr sz="2000"/>
            </a:lvl3pPr>
            <a:lvl4pPr marL="1625600" indent="-254000" defTabSz="685800">
              <a:lnSpc>
                <a:spcPct val="90000"/>
              </a:lnSpc>
              <a:buChar char="•"/>
              <a:defRPr sz="2000"/>
            </a:lvl4pPr>
            <a:lvl5pPr marL="2082800" indent="-254000" defTabSz="685800">
              <a:lnSpc>
                <a:spcPct val="90000"/>
              </a:lnSpc>
              <a:buChar char="•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33" y="4808264"/>
            <a:ext cx="208418" cy="19184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685799" y="1597819"/>
            <a:ext cx="7772401" cy="110252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599" y="2914650"/>
            <a:ext cx="6400801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000"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 sz="3000"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 sz="3000"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 sz="3000"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 sz="3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69565"/>
            <a:ext cx="258624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914400"/>
            <a:lvl2pPr defTabSz="914400"/>
            <a:lvl3pPr defTabSz="914400"/>
            <a:lvl4pPr defTabSz="914400"/>
            <a:lvl5pPr defTabSz="914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 defTabSz="914400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4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800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163285" indent="-163285" defTabSz="685800">
              <a:lnSpc>
                <a:spcPct val="90000"/>
              </a:lnSpc>
              <a:defRPr sz="2000"/>
            </a:lvl1pPr>
            <a:lvl2pPr marL="647700" indent="-190500" defTabSz="685800">
              <a:lnSpc>
                <a:spcPct val="90000"/>
              </a:lnSpc>
              <a:buChar char="•"/>
              <a:defRPr sz="2000"/>
            </a:lvl2pPr>
            <a:lvl3pPr marL="1143000" indent="-228600" defTabSz="685800">
              <a:lnSpc>
                <a:spcPct val="90000"/>
              </a:lnSpc>
              <a:defRPr sz="2000"/>
            </a:lvl3pPr>
            <a:lvl4pPr marL="1625600" indent="-254000" defTabSz="685800">
              <a:lnSpc>
                <a:spcPct val="90000"/>
              </a:lnSpc>
              <a:buChar char="•"/>
              <a:defRPr sz="2000"/>
            </a:lvl4pPr>
            <a:lvl5pPr marL="2082800" indent="-254000" defTabSz="685800">
              <a:lnSpc>
                <a:spcPct val="90000"/>
              </a:lnSpc>
              <a:buChar char="•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00044"/>
            <a:ext cx="197144" cy="20828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685800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 defTabSz="685800">
              <a:lnSpc>
                <a:spcPct val="90000"/>
              </a:lnSpc>
              <a:buSzTx/>
              <a:buFontTx/>
              <a:buNone/>
              <a:defRPr sz="1800"/>
            </a:lvl1pPr>
            <a:lvl2pPr marL="0" indent="457200" algn="ctr" defTabSz="685800">
              <a:lnSpc>
                <a:spcPct val="90000"/>
              </a:lnSpc>
              <a:buSzTx/>
              <a:buFontTx/>
              <a:buNone/>
              <a:defRPr sz="1800"/>
            </a:lvl2pPr>
            <a:lvl3pPr marL="0" indent="914400" algn="ctr" defTabSz="685800">
              <a:lnSpc>
                <a:spcPct val="90000"/>
              </a:lnSpc>
              <a:buSzTx/>
              <a:buFontTx/>
              <a:buNone/>
              <a:defRPr sz="1800"/>
            </a:lvl3pPr>
            <a:lvl4pPr marL="0" indent="1371600" algn="ctr" defTabSz="685800">
              <a:lnSpc>
                <a:spcPct val="90000"/>
              </a:lnSpc>
              <a:buSzTx/>
              <a:buFontTx/>
              <a:buNone/>
              <a:defRPr sz="1800"/>
            </a:lvl4pPr>
            <a:lvl5pPr marL="0" indent="1828800" algn="ctr" defTabSz="685800">
              <a:lnSpc>
                <a:spcPct val="90000"/>
              </a:lnSpc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00044"/>
            <a:ext cx="197144" cy="20828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900112"/>
            <a:ext cx="4038600" cy="254555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69564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50">
              <a:srgbClr val="221F20"/>
            </a:gs>
            <a:gs pos="40213">
              <a:srgbClr val="221F20"/>
            </a:gs>
            <a:gs pos="81848">
              <a:srgbClr val="221F20"/>
            </a:gs>
            <a:gs pos="93731">
              <a:srgbClr val="191718"/>
            </a:gs>
            <a:gs pos="100000">
              <a:srgbClr val="100F1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352" y="-957399"/>
            <a:ext cx="9432485" cy="7413935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Inn Key…"/>
          <p:cNvSpPr txBox="1"/>
          <p:nvPr/>
        </p:nvSpPr>
        <p:spPr>
          <a:xfrm>
            <a:off x="3573807" y="460806"/>
            <a:ext cx="5157132" cy="2548604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10600" b="1" spc="423">
                <a:ln w="254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Inn Key</a:t>
            </a:r>
          </a:p>
          <a:p>
            <a:pPr algn="ctr" defTabSz="309562">
              <a:lnSpc>
                <a:spcPct val="80000"/>
              </a:lnSpc>
              <a:defRPr sz="9000" b="1" spc="360">
                <a:ln w="254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AWARDS</a:t>
            </a:r>
          </a:p>
        </p:txBody>
      </p:sp>
      <p:sp>
        <p:nvSpPr>
          <p:cNvPr id="211" name="26th"/>
          <p:cNvSpPr txBox="1"/>
          <p:nvPr/>
        </p:nvSpPr>
        <p:spPr>
          <a:xfrm>
            <a:off x="3566373" y="71398"/>
            <a:ext cx="1123384" cy="66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4400" b="1" spc="176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212" name="Annual"/>
          <p:cNvSpPr txBox="1"/>
          <p:nvPr/>
        </p:nvSpPr>
        <p:spPr>
          <a:xfrm>
            <a:off x="4745264" y="71398"/>
            <a:ext cx="1955447" cy="66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4400" b="1" spc="176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Annual</a:t>
            </a:r>
          </a:p>
        </p:txBody>
      </p:sp>
      <p:pic>
        <p:nvPicPr>
          <p:cNvPr id="213" name="shine-png-transparent-images-14.png" descr="shine-png-transparent-images-14.png"/>
          <p:cNvPicPr>
            <a:picLocks noChangeAspect="1"/>
          </p:cNvPicPr>
          <p:nvPr/>
        </p:nvPicPr>
        <p:blipFill>
          <a:blip r:embed="rId3">
            <a:alphaModFix amt="80643"/>
          </a:blip>
          <a:srcRect l="45433" t="8689" b="1"/>
          <a:stretch>
            <a:fillRect/>
          </a:stretch>
        </p:blipFill>
        <p:spPr>
          <a:xfrm rot="8103940">
            <a:off x="1299130" y="-1387260"/>
            <a:ext cx="4378136" cy="4293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6" y="0"/>
                </a:moveTo>
                <a:lnTo>
                  <a:pt x="0" y="14831"/>
                </a:lnTo>
                <a:lnTo>
                  <a:pt x="7947" y="21599"/>
                </a:lnTo>
                <a:lnTo>
                  <a:pt x="16780" y="21600"/>
                </a:lnTo>
                <a:lnTo>
                  <a:pt x="21600" y="15715"/>
                </a:lnTo>
                <a:lnTo>
                  <a:pt x="21600" y="8053"/>
                </a:lnTo>
                <a:lnTo>
                  <a:pt x="1214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shine-png-transparent-images-14.png" descr="shine-png-transparent-images-14.png"/>
          <p:cNvPicPr>
            <a:picLocks noChangeAspect="1"/>
          </p:cNvPicPr>
          <p:nvPr/>
        </p:nvPicPr>
        <p:blipFill>
          <a:blip r:embed="rId3">
            <a:alphaModFix amt="39170"/>
          </a:blip>
          <a:srcRect l="45435" t="8689"/>
          <a:stretch>
            <a:fillRect/>
          </a:stretch>
        </p:blipFill>
        <p:spPr>
          <a:xfrm rot="19215989">
            <a:off x="5002647" y="1155174"/>
            <a:ext cx="1825589" cy="1790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6" y="0"/>
                </a:moveTo>
                <a:lnTo>
                  <a:pt x="0" y="14829"/>
                </a:lnTo>
                <a:lnTo>
                  <a:pt x="7950" y="21600"/>
                </a:lnTo>
                <a:lnTo>
                  <a:pt x="16781" y="21597"/>
                </a:lnTo>
                <a:lnTo>
                  <a:pt x="21600" y="15713"/>
                </a:lnTo>
                <a:lnTo>
                  <a:pt x="21599" y="8051"/>
                </a:lnTo>
                <a:lnTo>
                  <a:pt x="1214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3566304" y="-770288"/>
            <a:ext cx="4911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GREATER MIAMI &amp; THE BEACHES 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HOTEL ASSOCIATION</a:t>
            </a:r>
          </a:p>
        </p:txBody>
      </p:sp>
    </p:spTree>
  </p:cSld>
  <p:clrMapOvr>
    <a:masterClrMapping/>
  </p:clrMapOvr>
  <p:transition spd="med" advClick="0"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15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316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317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318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319" name="Text Box 5"/>
          <p:cNvSpPr txBox="1"/>
          <p:nvPr/>
        </p:nvSpPr>
        <p:spPr>
          <a:xfrm>
            <a:off x="722784" y="241771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Security Officer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320" name="Text Box 5"/>
          <p:cNvSpPr txBox="1"/>
          <p:nvPr/>
        </p:nvSpPr>
        <p:spPr>
          <a:xfrm>
            <a:off x="1320705" y="3610061"/>
            <a:ext cx="200631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Yazdi</a:t>
            </a:r>
            <a:r>
              <a:rPr b="1" dirty="0">
                <a:latin typeface="Century Gothic" panose="020B0502020202020204" pitchFamily="34" charset="0"/>
              </a:rPr>
              <a:t> Patel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Miami Marriot 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Biscayne Bay</a:t>
            </a:r>
          </a:p>
        </p:txBody>
      </p:sp>
      <p:sp>
        <p:nvSpPr>
          <p:cNvPr id="321" name="Line"/>
          <p:cNvSpPr/>
          <p:nvPr/>
        </p:nvSpPr>
        <p:spPr>
          <a:xfrm>
            <a:off x="533116" y="347951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22" name="Yazdi Patel over 200 Security Marriott Biscayne Bay.jpg" descr="Yazdi Patel over 200 Security Marriott Biscayne Bay.jpg"/>
          <p:cNvPicPr>
            <a:picLocks noChangeAspect="1"/>
          </p:cNvPicPr>
          <p:nvPr/>
        </p:nvPicPr>
        <p:blipFill>
          <a:blip r:embed="rId4"/>
          <a:srcRect l="12937" t="7707" r="26880" b="27343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27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328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329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330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332" name="Text Box 5"/>
          <p:cNvSpPr txBox="1"/>
          <p:nvPr/>
        </p:nvSpPr>
        <p:spPr>
          <a:xfrm>
            <a:off x="1121931" y="3536244"/>
            <a:ext cx="2403862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Bryan Acosta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SLS South Beach</a:t>
            </a:r>
          </a:p>
        </p:txBody>
      </p:sp>
      <p:sp>
        <p:nvSpPr>
          <p:cNvPr id="333" name="Line"/>
          <p:cNvSpPr/>
          <p:nvPr/>
        </p:nvSpPr>
        <p:spPr>
          <a:xfrm>
            <a:off x="522956" y="3468387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34" name="Bryan Acosta - under 200 Security SLS South Beach.jpg" descr="Bryan Acosta - under 200 Security SLS South Beach.jpg"/>
          <p:cNvPicPr>
            <a:picLocks noChangeAspect="1"/>
          </p:cNvPicPr>
          <p:nvPr/>
        </p:nvPicPr>
        <p:blipFill>
          <a:blip r:embed="rId4"/>
          <a:srcRect l="6644" t="11634" r="29139" b="49382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5D5D5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  <p:sp>
        <p:nvSpPr>
          <p:cNvPr id="14" name="Text Box 5"/>
          <p:cNvSpPr txBox="1"/>
          <p:nvPr/>
        </p:nvSpPr>
        <p:spPr>
          <a:xfrm>
            <a:off x="722784" y="241771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Security Officer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39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340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341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342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343" name="Line"/>
          <p:cNvSpPr/>
          <p:nvPr/>
        </p:nvSpPr>
        <p:spPr>
          <a:xfrm>
            <a:off x="571216" y="347951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44" name="Joseph Daniel over 200 Recreation.Spa Miami Lakes Hotel on Main.png" descr="Joseph Daniel over 200 Recreation.Spa Miami Lakes Hotel on Main.png"/>
          <p:cNvPicPr>
            <a:picLocks noChangeAspect="1"/>
          </p:cNvPicPr>
          <p:nvPr/>
        </p:nvPicPr>
        <p:blipFill>
          <a:blip r:embed="rId4"/>
          <a:srcRect l="166" t="19591" r="10115" b="26366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345" name="Text Box 5"/>
          <p:cNvSpPr txBox="1"/>
          <p:nvPr/>
        </p:nvSpPr>
        <p:spPr>
          <a:xfrm>
            <a:off x="760884" y="241771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Recreational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346" name="Text Box 5"/>
          <p:cNvSpPr txBox="1"/>
          <p:nvPr/>
        </p:nvSpPr>
        <p:spPr>
          <a:xfrm>
            <a:off x="1096713" y="3610061"/>
            <a:ext cx="253049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Joseph Daniel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Miami Lakes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Hotel on Main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51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352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353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354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355" name="Line"/>
          <p:cNvSpPr/>
          <p:nvPr/>
        </p:nvSpPr>
        <p:spPr>
          <a:xfrm>
            <a:off x="596616" y="347951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56" name="Jennifer Huggins under 200 Recreation Carillon Wellness.jpg" descr="Jennifer Huggins under 200 Recreation Carillon Wellness.jpg"/>
          <p:cNvPicPr>
            <a:picLocks noChangeAspect="1"/>
          </p:cNvPicPr>
          <p:nvPr/>
        </p:nvPicPr>
        <p:blipFill>
          <a:blip r:embed="rId4"/>
          <a:srcRect t="4256" r="9075" b="40008"/>
          <a:stretch>
            <a:fillRect/>
          </a:stretch>
        </p:blipFill>
        <p:spPr>
          <a:xfrm>
            <a:off x="5312138" y="2507719"/>
            <a:ext cx="2773210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3994" y="0"/>
                </a:moveTo>
                <a:cubicBezTo>
                  <a:pt x="2816" y="0"/>
                  <a:pt x="2109" y="1"/>
                  <a:pt x="1638" y="244"/>
                </a:cubicBezTo>
                <a:cubicBezTo>
                  <a:pt x="959" y="549"/>
                  <a:pt x="426" y="1207"/>
                  <a:pt x="179" y="2045"/>
                </a:cubicBezTo>
                <a:cubicBezTo>
                  <a:pt x="56" y="2408"/>
                  <a:pt x="17" y="2955"/>
                  <a:pt x="0" y="3617"/>
                </a:cubicBezTo>
                <a:lnTo>
                  <a:pt x="0" y="17981"/>
                </a:lnTo>
                <a:cubicBezTo>
                  <a:pt x="17" y="18643"/>
                  <a:pt x="56" y="19189"/>
                  <a:pt x="179" y="19553"/>
                </a:cubicBezTo>
                <a:cubicBezTo>
                  <a:pt x="426" y="20391"/>
                  <a:pt x="959" y="21052"/>
                  <a:pt x="1638" y="21357"/>
                </a:cubicBezTo>
                <a:cubicBezTo>
                  <a:pt x="2109" y="21600"/>
                  <a:pt x="2816" y="21598"/>
                  <a:pt x="3994" y="21598"/>
                </a:cubicBezTo>
                <a:lnTo>
                  <a:pt x="17588" y="21598"/>
                </a:lnTo>
                <a:cubicBezTo>
                  <a:pt x="18765" y="21598"/>
                  <a:pt x="19469" y="21600"/>
                  <a:pt x="19940" y="21357"/>
                </a:cubicBezTo>
                <a:cubicBezTo>
                  <a:pt x="20619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19" y="549"/>
                  <a:pt x="19940" y="244"/>
                </a:cubicBezTo>
                <a:cubicBezTo>
                  <a:pt x="19469" y="1"/>
                  <a:pt x="18765" y="0"/>
                  <a:pt x="17588" y="0"/>
                </a:cubicBezTo>
                <a:lnTo>
                  <a:pt x="3994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357" name="Text Box 5"/>
          <p:cNvSpPr txBox="1"/>
          <p:nvPr/>
        </p:nvSpPr>
        <p:spPr>
          <a:xfrm>
            <a:off x="786284" y="241771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Recreational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358" name="Text Box 5"/>
          <p:cNvSpPr txBox="1"/>
          <p:nvPr/>
        </p:nvSpPr>
        <p:spPr>
          <a:xfrm>
            <a:off x="916128" y="3610061"/>
            <a:ext cx="294247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Jennifer Huggins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Carillon Miami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Wellness Resort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63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364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365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366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367" name="Line"/>
          <p:cNvSpPr/>
          <p:nvPr/>
        </p:nvSpPr>
        <p:spPr>
          <a:xfrm>
            <a:off x="596616" y="364461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68" name="Nestor Hidalgo over 200 Nobu Eden Roc .jpg" descr="Nestor Hidalgo over 200 Nobu Eden Roc .jpg"/>
          <p:cNvPicPr>
            <a:picLocks noChangeAspect="1"/>
          </p:cNvPicPr>
          <p:nvPr/>
        </p:nvPicPr>
        <p:blipFill>
          <a:blip r:embed="rId4"/>
          <a:srcRect l="892" t="2530" r="15199" b="19177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369" name="Text Box 5"/>
          <p:cNvSpPr txBox="1"/>
          <p:nvPr/>
        </p:nvSpPr>
        <p:spPr>
          <a:xfrm>
            <a:off x="776123" y="258281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Engineering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370" name="Text Box 5"/>
          <p:cNvSpPr txBox="1"/>
          <p:nvPr/>
        </p:nvSpPr>
        <p:spPr>
          <a:xfrm>
            <a:off x="1060397" y="3775161"/>
            <a:ext cx="2653931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Nestor Hidalgo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Nobu</a:t>
            </a:r>
            <a:r>
              <a:rPr b="1" dirty="0">
                <a:latin typeface="Century Gothic" panose="020B0502020202020204" pitchFamily="34" charset="0"/>
              </a:rPr>
              <a:t> Eden Roc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75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376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377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378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379" name="Line"/>
          <p:cNvSpPr/>
          <p:nvPr/>
        </p:nvSpPr>
        <p:spPr>
          <a:xfrm>
            <a:off x="571216" y="347951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80" name="Isidro Gonzalez under 200 Engineering The Betsy South Beach.png" descr="Isidro Gonzalez under 200 Engineering The Betsy South Beach.png"/>
          <p:cNvPicPr>
            <a:picLocks noChangeAspect="1"/>
          </p:cNvPicPr>
          <p:nvPr/>
        </p:nvPicPr>
        <p:blipFill>
          <a:blip r:embed="rId4"/>
          <a:srcRect l="11203" t="11719" r="965" b="11721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381" name="Text Box 5"/>
          <p:cNvSpPr txBox="1"/>
          <p:nvPr/>
        </p:nvSpPr>
        <p:spPr>
          <a:xfrm>
            <a:off x="765953" y="2417715"/>
            <a:ext cx="3171700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Engineering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382" name="Text Box 5"/>
          <p:cNvSpPr txBox="1"/>
          <p:nvPr/>
        </p:nvSpPr>
        <p:spPr>
          <a:xfrm>
            <a:off x="988510" y="3610061"/>
            <a:ext cx="274690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Isidro Gonzalez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The Betsy 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South Beach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87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388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389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390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391" name="Line"/>
          <p:cNvSpPr/>
          <p:nvPr/>
        </p:nvSpPr>
        <p:spPr>
          <a:xfrm>
            <a:off x="571216" y="314271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92" name="Evelyn Linares over 200 Culinary.Kitchen W South Beach.jpg" descr="Evelyn Linares over 200 Culinary.Kitchen W South Beach.jpg"/>
          <p:cNvPicPr>
            <a:picLocks noChangeAspect="1"/>
          </p:cNvPicPr>
          <p:nvPr/>
        </p:nvPicPr>
        <p:blipFill>
          <a:blip r:embed="rId4"/>
          <a:srcRect l="494" t="6864" r="490" b="39717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393" name="Text Box 5"/>
          <p:cNvSpPr txBox="1"/>
          <p:nvPr/>
        </p:nvSpPr>
        <p:spPr>
          <a:xfrm>
            <a:off x="826318" y="2290629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Culinary/Kitchen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394" name="Text Box 5"/>
          <p:cNvSpPr txBox="1"/>
          <p:nvPr/>
        </p:nvSpPr>
        <p:spPr>
          <a:xfrm>
            <a:off x="1102324" y="3273261"/>
            <a:ext cx="2519278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Evelyn Linares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W South Beach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99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60" y="-82474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400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401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402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403" name="Line"/>
          <p:cNvSpPr/>
          <p:nvPr/>
        </p:nvSpPr>
        <p:spPr>
          <a:xfrm>
            <a:off x="586453" y="3249532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04" name="Sonia Alvarez under 200 Culinary.Kitchen The Ritz-Carlton Coconut Grove.jpg" descr="Sonia Alvarez under 200 Culinary.Kitchen The Ritz-Carlton Coconut Grove.jpg"/>
          <p:cNvPicPr>
            <a:picLocks noChangeAspect="1"/>
          </p:cNvPicPr>
          <p:nvPr/>
        </p:nvPicPr>
        <p:blipFill>
          <a:blip r:embed="rId4"/>
          <a:srcRect l="20007" t="23734" r="25034" b="42933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406" name="Text Box 5"/>
          <p:cNvSpPr txBox="1"/>
          <p:nvPr/>
        </p:nvSpPr>
        <p:spPr>
          <a:xfrm>
            <a:off x="998678" y="3254450"/>
            <a:ext cx="2777361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Sonia Alvarez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The Ritz-Carlton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Coconut Grove, Miami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  <p:sp>
        <p:nvSpPr>
          <p:cNvPr id="14" name="Text Box 5"/>
          <p:cNvSpPr txBox="1"/>
          <p:nvPr/>
        </p:nvSpPr>
        <p:spPr>
          <a:xfrm>
            <a:off x="826318" y="2290629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Culinary/Kitchen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11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412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413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414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415" name="Line"/>
          <p:cNvSpPr/>
          <p:nvPr/>
        </p:nvSpPr>
        <p:spPr>
          <a:xfrm>
            <a:off x="561055" y="3468842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16" name="Carlos Ayala -over Concierge Mandarin Oriental.jpg" descr="Carlos Ayala -over Concierge Mandarin Oriental.jpg"/>
          <p:cNvPicPr>
            <a:picLocks noChangeAspect="1"/>
          </p:cNvPicPr>
          <p:nvPr/>
        </p:nvPicPr>
        <p:blipFill>
          <a:blip r:embed="rId4"/>
          <a:srcRect l="34822" t="10629" r="34821" b="45689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417" name="Text Box 5"/>
          <p:cNvSpPr txBox="1"/>
          <p:nvPr/>
        </p:nvSpPr>
        <p:spPr>
          <a:xfrm>
            <a:off x="776113" y="2577735"/>
            <a:ext cx="3171700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Concierge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418" name="Text Box 5"/>
          <p:cNvSpPr txBox="1"/>
          <p:nvPr/>
        </p:nvSpPr>
        <p:spPr>
          <a:xfrm>
            <a:off x="873720" y="3532100"/>
            <a:ext cx="3094756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Carlos Ayala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Mandarin Oriental, Miami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23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424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425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426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427" name="Line"/>
          <p:cNvSpPr/>
          <p:nvPr/>
        </p:nvSpPr>
        <p:spPr>
          <a:xfrm>
            <a:off x="545788" y="3504947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28" name="Juan Carlos Velasco under 200 Concierge Dream South Beach.jpg" descr="Juan Carlos Velasco under 200 Concierge Dream South Beach.jpg"/>
          <p:cNvPicPr>
            <a:picLocks noChangeAspect="1"/>
          </p:cNvPicPr>
          <p:nvPr/>
        </p:nvPicPr>
        <p:blipFill>
          <a:blip r:embed="rId4"/>
          <a:srcRect l="8051" t="17606" r="1840" b="27692"/>
          <a:stretch>
            <a:fillRect/>
          </a:stretch>
        </p:blipFill>
        <p:spPr>
          <a:xfrm>
            <a:off x="5309603" y="2507719"/>
            <a:ext cx="2775744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429" name="Text Box 5"/>
          <p:cNvSpPr txBox="1"/>
          <p:nvPr/>
        </p:nvSpPr>
        <p:spPr>
          <a:xfrm>
            <a:off x="760884" y="257773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Concierge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430" name="Text Box 5"/>
          <p:cNvSpPr txBox="1"/>
          <p:nvPr/>
        </p:nvSpPr>
        <p:spPr>
          <a:xfrm>
            <a:off x="523634" y="3631074"/>
            <a:ext cx="3649395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Juan Carlos Velasco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Dream South Beach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19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220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221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222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223" name="Line"/>
          <p:cNvSpPr/>
          <p:nvPr/>
        </p:nvSpPr>
        <p:spPr>
          <a:xfrm>
            <a:off x="571216" y="314271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4" name="Francisco Montero over 200 Bellperson Pullman Miami Airport.png" descr="Francisco Montero over 200 Bellperson Pullman Miami Airport.png"/>
          <p:cNvPicPr>
            <a:picLocks noChangeAspect="1"/>
          </p:cNvPicPr>
          <p:nvPr/>
        </p:nvPicPr>
        <p:blipFill>
          <a:blip r:embed="rId4"/>
          <a:srcRect l="50780" t="22390" r="15884" b="41634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4D5D5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225" name="Text Box 5"/>
          <p:cNvSpPr txBox="1"/>
          <p:nvPr/>
        </p:nvSpPr>
        <p:spPr>
          <a:xfrm>
            <a:off x="771043" y="2251441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Bell Person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226" name="Text Box 5"/>
          <p:cNvSpPr txBox="1"/>
          <p:nvPr/>
        </p:nvSpPr>
        <p:spPr>
          <a:xfrm>
            <a:off x="637995" y="3203001"/>
            <a:ext cx="3335206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Francisco Montero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Pullman Miami Airport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223354"/>
            <a:ext cx="1363050" cy="75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35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436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437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438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439" name="Line"/>
          <p:cNvSpPr/>
          <p:nvPr/>
        </p:nvSpPr>
        <p:spPr>
          <a:xfrm>
            <a:off x="571316" y="3484120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40" name="Alexander Pimental over 200 Essential InterContinental.JPG" descr="Alexander Pimental over 200 Essential InterContinental.JPG"/>
          <p:cNvPicPr>
            <a:picLocks noChangeAspect="1"/>
          </p:cNvPicPr>
          <p:nvPr/>
        </p:nvPicPr>
        <p:blipFill>
          <a:blip r:embed="rId4"/>
          <a:srcRect l="1924" t="7032" r="8676" b="55797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441" name="Text Box 5"/>
          <p:cNvSpPr txBox="1"/>
          <p:nvPr/>
        </p:nvSpPr>
        <p:spPr>
          <a:xfrm>
            <a:off x="776113" y="2577735"/>
            <a:ext cx="3171700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Essential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442" name="Text Box 5"/>
          <p:cNvSpPr txBox="1"/>
          <p:nvPr/>
        </p:nvSpPr>
        <p:spPr>
          <a:xfrm>
            <a:off x="615811" y="3522688"/>
            <a:ext cx="3492301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Alexander Pimentel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Intercontinental Miami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47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448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449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450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451" name="Line"/>
          <p:cNvSpPr/>
          <p:nvPr/>
        </p:nvSpPr>
        <p:spPr>
          <a:xfrm>
            <a:off x="596616" y="348459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52" name="Anastasie MBangue under 200 Essential Courtyard by Marriott.jpg" descr="Anastasie MBangue under 200 Essential Courtyard by Marriott.jpg"/>
          <p:cNvPicPr>
            <a:picLocks noChangeAspect="1"/>
          </p:cNvPicPr>
          <p:nvPr/>
        </p:nvPicPr>
        <p:blipFill>
          <a:blip r:embed="rId4"/>
          <a:srcRect l="29763" t="12323" r="29761" b="43996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454" name="Text Box 5"/>
          <p:cNvSpPr txBox="1"/>
          <p:nvPr/>
        </p:nvSpPr>
        <p:spPr>
          <a:xfrm>
            <a:off x="601939" y="3615141"/>
            <a:ext cx="357084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Anastasie</a:t>
            </a:r>
            <a:r>
              <a:rPr b="1" dirty="0">
                <a:latin typeface="Century Gothic" panose="020B0502020202020204" pitchFamily="34" charset="0"/>
              </a:rPr>
              <a:t> </a:t>
            </a:r>
            <a:r>
              <a:rPr b="1" dirty="0" err="1">
                <a:latin typeface="Century Gothic" panose="020B0502020202020204" pitchFamily="34" charset="0"/>
              </a:rPr>
              <a:t>MBangue</a:t>
            </a:r>
            <a:endParaRPr b="1" dirty="0">
              <a:latin typeface="Century Gothic" panose="020B0502020202020204" pitchFamily="34" charset="0"/>
            </a:endParaRP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Courtyard by Marriott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Miami </a:t>
            </a:r>
            <a:r>
              <a:rPr b="1" dirty="0" err="1">
                <a:latin typeface="Century Gothic" panose="020B0502020202020204" pitchFamily="34" charset="0"/>
              </a:rPr>
              <a:t>Dadeland</a:t>
            </a:r>
            <a:endParaRPr b="1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  <p:sp>
        <p:nvSpPr>
          <p:cNvPr id="14" name="Text Box 5"/>
          <p:cNvSpPr txBox="1"/>
          <p:nvPr/>
        </p:nvSpPr>
        <p:spPr>
          <a:xfrm>
            <a:off x="776113" y="2577735"/>
            <a:ext cx="3171700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Essential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59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460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461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462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463" name="Line"/>
          <p:cNvSpPr/>
          <p:nvPr/>
        </p:nvSpPr>
        <p:spPr>
          <a:xfrm>
            <a:off x="620576" y="350704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64" name="Rosie Suastegui over 200 Admin The Ritz Carlton Key Biscayne.png" descr="Rosie Suastegui over 200 Admin The Ritz Carlton Key Biscayne.png"/>
          <p:cNvPicPr>
            <a:picLocks noChangeAspect="1"/>
          </p:cNvPicPr>
          <p:nvPr/>
        </p:nvPicPr>
        <p:blipFill>
          <a:blip r:embed="rId4"/>
          <a:srcRect l="5818" t="1727" r="5814" b="29762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465" name="Text Box 5"/>
          <p:cNvSpPr txBox="1"/>
          <p:nvPr/>
        </p:nvSpPr>
        <p:spPr>
          <a:xfrm>
            <a:off x="788813" y="2582815"/>
            <a:ext cx="3171700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Administrative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466" name="Text Box 5"/>
          <p:cNvSpPr txBox="1"/>
          <p:nvPr/>
        </p:nvSpPr>
        <p:spPr>
          <a:xfrm>
            <a:off x="161237" y="3533576"/>
            <a:ext cx="4426851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Rosie </a:t>
            </a:r>
            <a:r>
              <a:rPr b="1" dirty="0" err="1">
                <a:latin typeface="Century Gothic" panose="020B0502020202020204" pitchFamily="34" charset="0"/>
              </a:rPr>
              <a:t>Suastegui</a:t>
            </a:r>
            <a:endParaRPr b="1" dirty="0">
              <a:latin typeface="Century Gothic" panose="020B0502020202020204" pitchFamily="34" charset="0"/>
            </a:endParaRP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The Ritz-Carlton Key Biscayne, Miami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71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472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473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474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475" name="Line"/>
          <p:cNvSpPr/>
          <p:nvPr/>
        </p:nvSpPr>
        <p:spPr>
          <a:xfrm>
            <a:off x="596616" y="347951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76" name="Amarut Soriano under 200 Admin The Ritz-Carlton Bal Harbour.png" descr="Amarut Soriano under 200 Admin The Ritz-Carlton Bal Harbour.png"/>
          <p:cNvPicPr>
            <a:picLocks noChangeAspect="1"/>
          </p:cNvPicPr>
          <p:nvPr/>
        </p:nvPicPr>
        <p:blipFill>
          <a:blip r:embed="rId4"/>
          <a:srcRect l="7313" t="5454" r="7310" b="48595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477" name="Text Box 5"/>
          <p:cNvSpPr txBox="1"/>
          <p:nvPr/>
        </p:nvSpPr>
        <p:spPr>
          <a:xfrm>
            <a:off x="786284" y="241771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Administrative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478" name="Text Box 5"/>
          <p:cNvSpPr txBox="1"/>
          <p:nvPr/>
        </p:nvSpPr>
        <p:spPr>
          <a:xfrm>
            <a:off x="674074" y="3610061"/>
            <a:ext cx="342657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Amarut</a:t>
            </a:r>
            <a:r>
              <a:rPr b="1" dirty="0">
                <a:latin typeface="Century Gothic" panose="020B0502020202020204" pitchFamily="34" charset="0"/>
              </a:rPr>
              <a:t> Soriano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The Ritz-Carlton Bal </a:t>
            </a:r>
            <a:r>
              <a:rPr b="1" dirty="0" err="1">
                <a:latin typeface="Century Gothic" panose="020B0502020202020204" pitchFamily="34" charset="0"/>
              </a:rPr>
              <a:t>Harbour</a:t>
            </a:r>
            <a:r>
              <a:rPr b="1" dirty="0">
                <a:latin typeface="Century Gothic" panose="020B0502020202020204" pitchFamily="34" charset="0"/>
              </a:rPr>
              <a:t>,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Miami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83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484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485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486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487" name="Line"/>
          <p:cNvSpPr/>
          <p:nvPr/>
        </p:nvSpPr>
        <p:spPr>
          <a:xfrm>
            <a:off x="639939" y="3444874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88" name="Robert Frasca over 200 Banquets Shelborn South Beach.jpg" descr="Robert Frasca over 200 Banquets Shelborn South Beach.jpg"/>
          <p:cNvPicPr>
            <a:picLocks noChangeAspect="1"/>
          </p:cNvPicPr>
          <p:nvPr/>
        </p:nvPicPr>
        <p:blipFill>
          <a:blip r:embed="rId4"/>
          <a:srcRect l="128" t="11895" r="123" b="27271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489" name="Text Box 5"/>
          <p:cNvSpPr txBox="1"/>
          <p:nvPr/>
        </p:nvSpPr>
        <p:spPr>
          <a:xfrm>
            <a:off x="771044" y="258281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Banquets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490" name="Text Box 5"/>
          <p:cNvSpPr txBox="1"/>
          <p:nvPr/>
        </p:nvSpPr>
        <p:spPr>
          <a:xfrm>
            <a:off x="948977" y="3512130"/>
            <a:ext cx="2846290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Robert </a:t>
            </a:r>
            <a:r>
              <a:rPr b="1" dirty="0" err="1">
                <a:latin typeface="Century Gothic" panose="020B0502020202020204" pitchFamily="34" charset="0"/>
              </a:rPr>
              <a:t>Frasca</a:t>
            </a:r>
            <a:endParaRPr b="1" dirty="0">
              <a:latin typeface="Century Gothic" panose="020B0502020202020204" pitchFamily="34" charset="0"/>
            </a:endParaRP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Shelborne</a:t>
            </a:r>
            <a:r>
              <a:rPr b="1" dirty="0">
                <a:latin typeface="Century Gothic" panose="020B0502020202020204" pitchFamily="34" charset="0"/>
              </a:rPr>
              <a:t> South Beach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95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496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497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498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499" name="Line"/>
          <p:cNvSpPr/>
          <p:nvPr/>
        </p:nvSpPr>
        <p:spPr>
          <a:xfrm>
            <a:off x="558515" y="3431893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00" name="Annthon Cruz - under 200 Banquets Faena Hotel.jpg" descr="Annthon Cruz - under 200 Banquets Faena Hotel.jpg"/>
          <p:cNvPicPr>
            <a:picLocks noChangeAspect="1"/>
          </p:cNvPicPr>
          <p:nvPr/>
        </p:nvPicPr>
        <p:blipFill>
          <a:blip r:embed="rId4"/>
          <a:srcRect l="8536" t="20053" r="27766" b="39638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501" name="Text Box 5"/>
          <p:cNvSpPr txBox="1"/>
          <p:nvPr/>
        </p:nvSpPr>
        <p:spPr>
          <a:xfrm>
            <a:off x="758344" y="258281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Banquets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502" name="Text Box 5"/>
          <p:cNvSpPr txBox="1"/>
          <p:nvPr/>
        </p:nvSpPr>
        <p:spPr>
          <a:xfrm>
            <a:off x="779287" y="3485948"/>
            <a:ext cx="3158876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Annthon</a:t>
            </a:r>
            <a:r>
              <a:rPr b="1" dirty="0">
                <a:latin typeface="Century Gothic" panose="020B0502020202020204" pitchFamily="34" charset="0"/>
              </a:rPr>
              <a:t> Cruz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Faena Hotel Miami Beach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07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08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509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510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511" name="Line"/>
          <p:cNvSpPr/>
          <p:nvPr/>
        </p:nvSpPr>
        <p:spPr>
          <a:xfrm>
            <a:off x="583915" y="3420635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12" name="Henriot Lartigue over 200 Lodging Loews Miami Beach Hotel.jpg" descr="Henriot Lartigue over 200 Lodging Loews Miami Beach Hotel.jpg"/>
          <p:cNvPicPr>
            <a:picLocks noChangeAspect="1"/>
          </p:cNvPicPr>
          <p:nvPr/>
        </p:nvPicPr>
        <p:blipFill>
          <a:blip r:embed="rId4"/>
          <a:srcRect l="15240" t="5439" r="29851" b="61228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513" name="Text Box 5"/>
          <p:cNvSpPr txBox="1"/>
          <p:nvPr/>
        </p:nvSpPr>
        <p:spPr>
          <a:xfrm>
            <a:off x="165776" y="2700602"/>
            <a:ext cx="4438093" cy="461665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>
                <a:latin typeface="Century Gothic" panose="020B0502020202020204" pitchFamily="34" charset="0"/>
              </a:rPr>
              <a:t>Employee of the Year</a:t>
            </a:r>
          </a:p>
        </p:txBody>
      </p:sp>
      <p:sp>
        <p:nvSpPr>
          <p:cNvPr id="514" name="Text Box 5"/>
          <p:cNvSpPr txBox="1"/>
          <p:nvPr/>
        </p:nvSpPr>
        <p:spPr>
          <a:xfrm>
            <a:off x="821413" y="3482690"/>
            <a:ext cx="3126816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Henriot</a:t>
            </a:r>
            <a:r>
              <a:rPr b="1" dirty="0">
                <a:latin typeface="Century Gothic" panose="020B0502020202020204" pitchFamily="34" charset="0"/>
              </a:rPr>
              <a:t> </a:t>
            </a:r>
            <a:r>
              <a:rPr b="1" dirty="0" err="1">
                <a:latin typeface="Century Gothic" panose="020B0502020202020204" pitchFamily="34" charset="0"/>
              </a:rPr>
              <a:t>Lartigue</a:t>
            </a:r>
            <a:endParaRPr b="1" dirty="0">
              <a:latin typeface="Century Gothic" panose="020B0502020202020204" pitchFamily="34" charset="0"/>
            </a:endParaRP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Lowes Miami Beach Hotel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>
            <a:off x="-2534011" y="-510355"/>
            <a:ext cx="9144001" cy="4622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R.d507cf295d1b72b2844fbd6e5406b2b9.png" descr="R.d507cf295d1b72b2844fbd6e5406b2b9.png"/>
          <p:cNvPicPr>
            <a:picLocks noChangeAspect="1"/>
          </p:cNvPicPr>
          <p:nvPr/>
        </p:nvPicPr>
        <p:blipFill>
          <a:blip r:embed="rId4">
            <a:alphaModFix amt="76888"/>
          </a:blip>
          <a:stretch>
            <a:fillRect/>
          </a:stretch>
        </p:blipFill>
        <p:spPr>
          <a:xfrm>
            <a:off x="-6593190" y="4489666"/>
            <a:ext cx="11874615" cy="6679471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20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21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522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523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524" name="Line"/>
          <p:cNvSpPr/>
          <p:nvPr/>
        </p:nvSpPr>
        <p:spPr>
          <a:xfrm>
            <a:off x="596616" y="3526832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25" name="Luis Hernandez under 200 Lodging Gale South Beach.jpg" descr="Luis Hernandez under 200 Lodging Gale South Beach.jpg"/>
          <p:cNvPicPr>
            <a:picLocks noChangeAspect="1"/>
          </p:cNvPicPr>
          <p:nvPr/>
        </p:nvPicPr>
        <p:blipFill>
          <a:blip r:embed="rId5"/>
          <a:srcRect l="4030" t="54450" r="34969" b="12217"/>
          <a:stretch>
            <a:fillRect/>
          </a:stretch>
        </p:blipFill>
        <p:spPr>
          <a:xfrm flipH="1">
            <a:off x="5309488" y="2507719"/>
            <a:ext cx="2775744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526" name="Text Box 5"/>
          <p:cNvSpPr txBox="1"/>
          <p:nvPr/>
        </p:nvSpPr>
        <p:spPr>
          <a:xfrm>
            <a:off x="178476" y="2700602"/>
            <a:ext cx="4438093" cy="461665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>
                <a:latin typeface="Century Gothic" panose="020B0502020202020204" pitchFamily="34" charset="0"/>
              </a:rPr>
              <a:t>Employee of the Year</a:t>
            </a:r>
          </a:p>
        </p:txBody>
      </p:sp>
      <p:sp>
        <p:nvSpPr>
          <p:cNvPr id="527" name="Text Box 5"/>
          <p:cNvSpPr txBox="1"/>
          <p:nvPr/>
        </p:nvSpPr>
        <p:spPr>
          <a:xfrm>
            <a:off x="1002690" y="3657374"/>
            <a:ext cx="2769346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Luis Hernandez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Gale South Beach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352" y="-957399"/>
            <a:ext cx="9432485" cy="7413935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Inn Key…"/>
          <p:cNvSpPr txBox="1"/>
          <p:nvPr/>
        </p:nvSpPr>
        <p:spPr>
          <a:xfrm>
            <a:off x="3573807" y="460806"/>
            <a:ext cx="5157132" cy="2548604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10600" b="1" spc="423">
                <a:ln w="254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Inn Key</a:t>
            </a:r>
          </a:p>
          <a:p>
            <a:pPr algn="ctr" defTabSz="309562">
              <a:lnSpc>
                <a:spcPct val="80000"/>
              </a:lnSpc>
              <a:defRPr sz="9000" b="1" spc="360">
                <a:ln w="254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AWARDS</a:t>
            </a:r>
          </a:p>
        </p:txBody>
      </p:sp>
      <p:sp>
        <p:nvSpPr>
          <p:cNvPr id="211" name="26th"/>
          <p:cNvSpPr txBox="1"/>
          <p:nvPr/>
        </p:nvSpPr>
        <p:spPr>
          <a:xfrm>
            <a:off x="3566373" y="71398"/>
            <a:ext cx="1123384" cy="66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4400" b="1" spc="176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212" name="Annual"/>
          <p:cNvSpPr txBox="1"/>
          <p:nvPr/>
        </p:nvSpPr>
        <p:spPr>
          <a:xfrm>
            <a:off x="4745264" y="71398"/>
            <a:ext cx="1955447" cy="66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4400" b="1" spc="176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Annual</a:t>
            </a:r>
          </a:p>
        </p:txBody>
      </p:sp>
      <p:pic>
        <p:nvPicPr>
          <p:cNvPr id="213" name="shine-png-transparent-images-14.png" descr="shine-png-transparent-images-14.png"/>
          <p:cNvPicPr>
            <a:picLocks noChangeAspect="1"/>
          </p:cNvPicPr>
          <p:nvPr/>
        </p:nvPicPr>
        <p:blipFill>
          <a:blip r:embed="rId3">
            <a:alphaModFix amt="80643"/>
          </a:blip>
          <a:srcRect l="45433" t="8689" b="1"/>
          <a:stretch>
            <a:fillRect/>
          </a:stretch>
        </p:blipFill>
        <p:spPr>
          <a:xfrm rot="8103940">
            <a:off x="1299130" y="-1387260"/>
            <a:ext cx="4378136" cy="4293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6" y="0"/>
                </a:moveTo>
                <a:lnTo>
                  <a:pt x="0" y="14831"/>
                </a:lnTo>
                <a:lnTo>
                  <a:pt x="7947" y="21599"/>
                </a:lnTo>
                <a:lnTo>
                  <a:pt x="16780" y="21600"/>
                </a:lnTo>
                <a:lnTo>
                  <a:pt x="21600" y="15715"/>
                </a:lnTo>
                <a:lnTo>
                  <a:pt x="21600" y="8053"/>
                </a:lnTo>
                <a:lnTo>
                  <a:pt x="1214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shine-png-transparent-images-14.png" descr="shine-png-transparent-images-14.png"/>
          <p:cNvPicPr>
            <a:picLocks noChangeAspect="1"/>
          </p:cNvPicPr>
          <p:nvPr/>
        </p:nvPicPr>
        <p:blipFill>
          <a:blip r:embed="rId3">
            <a:alphaModFix amt="39170"/>
          </a:blip>
          <a:srcRect l="45435" t="8689"/>
          <a:stretch>
            <a:fillRect/>
          </a:stretch>
        </p:blipFill>
        <p:spPr>
          <a:xfrm rot="19215989">
            <a:off x="5002647" y="1155174"/>
            <a:ext cx="1825589" cy="1790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6" y="0"/>
                </a:moveTo>
                <a:lnTo>
                  <a:pt x="0" y="14829"/>
                </a:lnTo>
                <a:lnTo>
                  <a:pt x="7950" y="21600"/>
                </a:lnTo>
                <a:lnTo>
                  <a:pt x="16781" y="21597"/>
                </a:lnTo>
                <a:lnTo>
                  <a:pt x="21600" y="15713"/>
                </a:lnTo>
                <a:lnTo>
                  <a:pt x="21599" y="8051"/>
                </a:lnTo>
                <a:lnTo>
                  <a:pt x="1214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3566304" y="-770288"/>
            <a:ext cx="4911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GREATER MIAMI &amp; THE BEACHES 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HOTEL ASSOCIATION</a:t>
            </a:r>
          </a:p>
        </p:txBody>
      </p:sp>
    </p:spTree>
    <p:extLst>
      <p:ext uri="{BB962C8B-B14F-4D97-AF65-F5344CB8AC3E}">
        <p14:creationId xmlns:p14="http://schemas.microsoft.com/office/powerpoint/2010/main" val="1196416819"/>
      </p:ext>
    </p:extLst>
  </p:cSld>
  <p:clrMapOvr>
    <a:masterClrMapping/>
  </p:clrMapOvr>
  <p:transition spd="med" advClick="0"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31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95848" y="-113648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232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233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234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235" name="Line"/>
          <p:cNvSpPr/>
          <p:nvPr/>
        </p:nvSpPr>
        <p:spPr>
          <a:xfrm>
            <a:off x="620576" y="3287376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6" name="Bruno Campana - under 200 Bellperson Acqualina.jpg" descr="Bruno Campana - under 200 Bellperson Acqualina.jpg"/>
          <p:cNvPicPr>
            <a:picLocks noChangeAspect="1"/>
          </p:cNvPicPr>
          <p:nvPr/>
        </p:nvPicPr>
        <p:blipFill>
          <a:blip r:embed="rId4"/>
          <a:srcRect l="5760" t="15156" r="22285" b="41162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238" name="Text Box 5"/>
          <p:cNvSpPr txBox="1"/>
          <p:nvPr/>
        </p:nvSpPr>
        <p:spPr>
          <a:xfrm>
            <a:off x="835040" y="3287376"/>
            <a:ext cx="3099564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Bruno </a:t>
            </a:r>
            <a:r>
              <a:rPr b="1" dirty="0" err="1">
                <a:latin typeface="Century Gothic" panose="020B0502020202020204" pitchFamily="34" charset="0"/>
              </a:rPr>
              <a:t>Campana</a:t>
            </a:r>
            <a:endParaRPr b="1" dirty="0">
              <a:latin typeface="Century Gothic" panose="020B0502020202020204" pitchFamily="34" charset="0"/>
            </a:endParaRP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Acqualina</a:t>
            </a:r>
            <a:r>
              <a:rPr b="1" dirty="0">
                <a:latin typeface="Century Gothic" panose="020B0502020202020204" pitchFamily="34" charset="0"/>
              </a:rPr>
              <a:t> Resort and 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Residences on the Beach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  <p:sp>
        <p:nvSpPr>
          <p:cNvPr id="16" name="Text Box 5"/>
          <p:cNvSpPr txBox="1"/>
          <p:nvPr/>
        </p:nvSpPr>
        <p:spPr>
          <a:xfrm>
            <a:off x="771043" y="2251441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Bell Person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43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244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245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246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247" name="Line"/>
          <p:cNvSpPr/>
          <p:nvPr/>
        </p:nvSpPr>
        <p:spPr>
          <a:xfrm>
            <a:off x="596615" y="3286843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48" name="Wilfredo Ramos over 200 Food &amp; Beverage Four Seasons.jpg" descr="Wilfredo Ramos over 200 Food &amp; Beverage Four Seasons.jpg"/>
          <p:cNvPicPr>
            <a:picLocks noChangeAspect="1"/>
          </p:cNvPicPr>
          <p:nvPr/>
        </p:nvPicPr>
        <p:blipFill>
          <a:blip r:embed="rId4"/>
          <a:srcRect l="10925" t="5850" r="25224" b="55388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49" name="Text Box 5"/>
          <p:cNvSpPr txBox="1"/>
          <p:nvPr/>
        </p:nvSpPr>
        <p:spPr>
          <a:xfrm>
            <a:off x="796443" y="2368023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Food And Beverage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250" name="Text Box 5"/>
          <p:cNvSpPr txBox="1"/>
          <p:nvPr/>
        </p:nvSpPr>
        <p:spPr>
          <a:xfrm>
            <a:off x="1002428" y="3424972"/>
            <a:ext cx="2790185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Wilfredo Ramos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Four Season Miami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591" y="2049350"/>
            <a:ext cx="2082800" cy="1056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55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256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257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258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259" name="Line"/>
          <p:cNvSpPr/>
          <p:nvPr/>
        </p:nvSpPr>
        <p:spPr>
          <a:xfrm>
            <a:off x="560678" y="3331788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0" name="Gineska Rosado under 200 Food and beverage Anglers.jpg" descr="Gineska Rosado under 200 Food and beverage Anglers.jpg"/>
          <p:cNvPicPr>
            <a:picLocks noChangeAspect="1"/>
          </p:cNvPicPr>
          <p:nvPr/>
        </p:nvPicPr>
        <p:blipFill>
          <a:blip r:embed="rId4"/>
          <a:srcRect l="3275" t="8672" r="3271" b="41169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262" name="Text Box 5"/>
          <p:cNvSpPr txBox="1"/>
          <p:nvPr/>
        </p:nvSpPr>
        <p:spPr>
          <a:xfrm>
            <a:off x="904776" y="3412017"/>
            <a:ext cx="2913616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Gineska</a:t>
            </a:r>
            <a:r>
              <a:rPr b="1" dirty="0">
                <a:latin typeface="Century Gothic" panose="020B0502020202020204" pitchFamily="34" charset="0"/>
              </a:rPr>
              <a:t> Rosado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Kimpton</a:t>
            </a:r>
            <a:r>
              <a:rPr b="1" dirty="0">
                <a:latin typeface="Century Gothic" panose="020B0502020202020204" pitchFamily="34" charset="0"/>
              </a:rPr>
              <a:t> Angler’s Hotel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  <p:sp>
        <p:nvSpPr>
          <p:cNvPr id="14" name="Text Box 5"/>
          <p:cNvSpPr txBox="1"/>
          <p:nvPr/>
        </p:nvSpPr>
        <p:spPr>
          <a:xfrm>
            <a:off x="796443" y="2368023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Food And Beverage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67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268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269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270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271" name="Line"/>
          <p:cNvSpPr/>
          <p:nvPr/>
        </p:nvSpPr>
        <p:spPr>
          <a:xfrm>
            <a:off x="548355" y="3311974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2" name="Martina Grieco over 200 Front Office EAST Miami.png" descr="Martina Grieco over 200 Front Office EAST Miami.png"/>
          <p:cNvPicPr>
            <a:picLocks noChangeAspect="1"/>
          </p:cNvPicPr>
          <p:nvPr/>
        </p:nvPicPr>
        <p:blipFill>
          <a:blip r:embed="rId4"/>
          <a:srcRect l="3537" t="8431" r="32190" b="45750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273" name="Text Box 5"/>
          <p:cNvSpPr txBox="1"/>
          <p:nvPr/>
        </p:nvSpPr>
        <p:spPr>
          <a:xfrm>
            <a:off x="748183" y="2379069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Front Office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274" name="Text Box 5"/>
          <p:cNvSpPr txBox="1"/>
          <p:nvPr/>
        </p:nvSpPr>
        <p:spPr>
          <a:xfrm>
            <a:off x="985427" y="3430387"/>
            <a:ext cx="2727668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Martina </a:t>
            </a:r>
            <a:r>
              <a:rPr b="1" dirty="0" err="1">
                <a:latin typeface="Century Gothic" panose="020B0502020202020204" pitchFamily="34" charset="0"/>
              </a:rPr>
              <a:t>Grieco</a:t>
            </a:r>
            <a:endParaRPr b="1" dirty="0">
              <a:latin typeface="Century Gothic" panose="020B0502020202020204" pitchFamily="34" charset="0"/>
            </a:endParaRP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East Miami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79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280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281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282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283" name="Line"/>
          <p:cNvSpPr/>
          <p:nvPr/>
        </p:nvSpPr>
        <p:spPr>
          <a:xfrm>
            <a:off x="581248" y="3400498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4" name="Fritzner Laraque under 200 Front Office Kimpton Angler's.png" descr="Fritzner Laraque under 200 Front Office Kimpton Angler's.png"/>
          <p:cNvPicPr>
            <a:picLocks noChangeAspect="1"/>
          </p:cNvPicPr>
          <p:nvPr/>
        </p:nvPicPr>
        <p:blipFill>
          <a:blip r:embed="rId4"/>
          <a:srcRect l="709" t="24948" r="21286" b="3678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286" name="Text Box 5"/>
          <p:cNvSpPr txBox="1"/>
          <p:nvPr/>
        </p:nvSpPr>
        <p:spPr>
          <a:xfrm>
            <a:off x="911720" y="3386070"/>
            <a:ext cx="2940867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 err="1">
                <a:latin typeface="Century Gothic" panose="020B0502020202020204" pitchFamily="34" charset="0"/>
              </a:rPr>
              <a:t>Fritzner</a:t>
            </a:r>
            <a:r>
              <a:rPr b="1" dirty="0">
                <a:latin typeface="Century Gothic" panose="020B0502020202020204" pitchFamily="34" charset="0"/>
              </a:rPr>
              <a:t> </a:t>
            </a:r>
            <a:r>
              <a:rPr b="1" dirty="0" err="1">
                <a:latin typeface="Century Gothic" panose="020B0502020202020204" pitchFamily="34" charset="0"/>
              </a:rPr>
              <a:t>Laraque</a:t>
            </a:r>
            <a:r>
              <a:rPr b="1" dirty="0">
                <a:latin typeface="Century Gothic" panose="020B0502020202020204" pitchFamily="34" charset="0"/>
              </a:rPr>
              <a:t> 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The Betsy South Beach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  <p:sp>
        <p:nvSpPr>
          <p:cNvPr id="14" name="Text Box 5"/>
          <p:cNvSpPr txBox="1"/>
          <p:nvPr/>
        </p:nvSpPr>
        <p:spPr>
          <a:xfrm>
            <a:off x="748183" y="2379069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Front Office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91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292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293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294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295" name="Line"/>
          <p:cNvSpPr/>
          <p:nvPr/>
        </p:nvSpPr>
        <p:spPr>
          <a:xfrm>
            <a:off x="571216" y="347443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6" name="Carmen Arce - over Roomkeeper Hilton Airport.jpg" descr="Carmen Arce - over Roomkeeper Hilton Airport.jpg"/>
          <p:cNvPicPr>
            <a:picLocks noChangeAspect="1"/>
          </p:cNvPicPr>
          <p:nvPr/>
        </p:nvPicPr>
        <p:blipFill>
          <a:blip r:embed="rId4"/>
          <a:srcRect l="193" t="16930" r="16018" b="29911"/>
          <a:stretch>
            <a:fillRect/>
          </a:stretch>
        </p:blipFill>
        <p:spPr>
          <a:xfrm rot="448852">
            <a:off x="5219695" y="2381179"/>
            <a:ext cx="2955517" cy="2500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448" extrusionOk="0">
                <a:moveTo>
                  <a:pt x="3387" y="2142"/>
                </a:moveTo>
                <a:cubicBezTo>
                  <a:pt x="2298" y="2311"/>
                  <a:pt x="1645" y="2414"/>
                  <a:pt x="1233" y="2696"/>
                </a:cubicBezTo>
                <a:cubicBezTo>
                  <a:pt x="635" y="3063"/>
                  <a:pt x="207" y="3721"/>
                  <a:pt x="61" y="4498"/>
                </a:cubicBezTo>
                <a:cubicBezTo>
                  <a:pt x="-64" y="5041"/>
                  <a:pt x="21" y="5813"/>
                  <a:pt x="164" y="7099"/>
                </a:cubicBezTo>
                <a:lnTo>
                  <a:pt x="1314" y="17445"/>
                </a:lnTo>
                <a:cubicBezTo>
                  <a:pt x="1457" y="18731"/>
                  <a:pt x="1544" y="19503"/>
                  <a:pt x="1783" y="19989"/>
                </a:cubicBezTo>
                <a:cubicBezTo>
                  <a:pt x="2094" y="20695"/>
                  <a:pt x="2652" y="21204"/>
                  <a:pt x="3310" y="21377"/>
                </a:cubicBezTo>
                <a:cubicBezTo>
                  <a:pt x="3770" y="21524"/>
                  <a:pt x="4423" y="21421"/>
                  <a:pt x="5512" y="21252"/>
                </a:cubicBezTo>
                <a:lnTo>
                  <a:pt x="18085" y="19302"/>
                </a:lnTo>
                <a:cubicBezTo>
                  <a:pt x="19174" y="19133"/>
                  <a:pt x="19825" y="19034"/>
                  <a:pt x="20237" y="18752"/>
                </a:cubicBezTo>
                <a:cubicBezTo>
                  <a:pt x="20835" y="18385"/>
                  <a:pt x="21265" y="17723"/>
                  <a:pt x="21411" y="16946"/>
                </a:cubicBezTo>
                <a:cubicBezTo>
                  <a:pt x="21536" y="16403"/>
                  <a:pt x="21451" y="15631"/>
                  <a:pt x="21308" y="14345"/>
                </a:cubicBezTo>
                <a:lnTo>
                  <a:pt x="20158" y="3999"/>
                </a:lnTo>
                <a:cubicBezTo>
                  <a:pt x="20015" y="2713"/>
                  <a:pt x="19928" y="1941"/>
                  <a:pt x="19689" y="1455"/>
                </a:cubicBezTo>
                <a:cubicBezTo>
                  <a:pt x="19378" y="749"/>
                  <a:pt x="18817" y="244"/>
                  <a:pt x="18159" y="71"/>
                </a:cubicBezTo>
                <a:cubicBezTo>
                  <a:pt x="17700" y="-76"/>
                  <a:pt x="17049" y="24"/>
                  <a:pt x="15960" y="192"/>
                </a:cubicBezTo>
                <a:lnTo>
                  <a:pt x="3387" y="2142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297" name="Text Box 5"/>
          <p:cNvSpPr txBox="1"/>
          <p:nvPr/>
        </p:nvSpPr>
        <p:spPr>
          <a:xfrm>
            <a:off x="760884" y="242279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Room Keeper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  <p:sp>
        <p:nvSpPr>
          <p:cNvPr id="298" name="Text Box 5"/>
          <p:cNvSpPr txBox="1"/>
          <p:nvPr/>
        </p:nvSpPr>
        <p:spPr>
          <a:xfrm>
            <a:off x="1128773" y="3508132"/>
            <a:ext cx="246637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Carmen Arce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Hilton Miami Airport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Blue Lagoon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/>
          <a:srcRect r="486"/>
          <a:stretch>
            <a:fillRect/>
          </a:stretch>
        </p:blipFill>
        <p:spPr>
          <a:xfrm rot="10131765">
            <a:off x="-476562" y="-6496673"/>
            <a:ext cx="14347878" cy="1133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93-931976_spotlight-png-images-hd.png" descr="93-931976_spotlight-png-images-hd.png"/>
          <p:cNvPicPr>
            <a:picLocks noChangeAspect="1"/>
          </p:cNvPicPr>
          <p:nvPr/>
        </p:nvPicPr>
        <p:blipFill>
          <a:blip r:embed="rId3">
            <a:alphaModFix amt="47580"/>
          </a:blip>
          <a:stretch>
            <a:fillRect/>
          </a:stretch>
        </p:blipFill>
        <p:spPr>
          <a:xfrm rot="10800000" flipH="1">
            <a:off x="-632171" y="-399561"/>
            <a:ext cx="9144001" cy="462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Rectangle"/>
          <p:cNvSpPr/>
          <p:nvPr/>
        </p:nvSpPr>
        <p:spPr>
          <a:xfrm>
            <a:off x="-9199" y="2087681"/>
            <a:ext cx="9162398" cy="3086855"/>
          </a:xfrm>
          <a:prstGeom prst="rect">
            <a:avLst/>
          </a:prstGeom>
          <a:solidFill>
            <a:srgbClr val="98CBF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03" name="abstract-contrast-blue-black-wavy-background-vector-14960063.jpg" descr="abstract-contrast-blue-black-wavy-background-vector-14960063.jpg"/>
          <p:cNvPicPr>
            <a:picLocks noChangeAspect="1"/>
          </p:cNvPicPr>
          <p:nvPr/>
        </p:nvPicPr>
        <p:blipFill>
          <a:blip r:embed="rId2">
            <a:alphaModFix amt="16689"/>
          </a:blip>
          <a:srcRect l="10224" t="10283" r="10224" b="10284"/>
          <a:stretch>
            <a:fillRect/>
          </a:stretch>
        </p:blipFill>
        <p:spPr>
          <a:xfrm rot="19724420">
            <a:off x="-159659" y="-82440"/>
            <a:ext cx="9463319" cy="74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91" y="0"/>
                </a:moveTo>
                <a:lnTo>
                  <a:pt x="0" y="7748"/>
                </a:lnTo>
                <a:lnTo>
                  <a:pt x="17909" y="21600"/>
                </a:lnTo>
                <a:lnTo>
                  <a:pt x="21600" y="13852"/>
                </a:lnTo>
                <a:lnTo>
                  <a:pt x="3691" y="0"/>
                </a:lnTo>
                <a:close/>
              </a:path>
            </a:pathLst>
          </a:custGeom>
          <a:ln w="12700">
            <a:miter lim="400000"/>
          </a:ln>
          <a:effectLst>
            <a:outerShdw dist="141925" dir="16717037" rotWithShape="0">
              <a:srgbClr val="000000">
                <a:alpha val="0"/>
              </a:srgbClr>
            </a:outerShdw>
          </a:effectLst>
        </p:spPr>
      </p:pic>
      <p:sp>
        <p:nvSpPr>
          <p:cNvPr id="304" name="Inn Key…"/>
          <p:cNvSpPr txBox="1"/>
          <p:nvPr/>
        </p:nvSpPr>
        <p:spPr>
          <a:xfrm>
            <a:off x="2506050" y="159108"/>
            <a:ext cx="4131900" cy="2037672"/>
          </a:xfrm>
          <a:prstGeom prst="rect">
            <a:avLst/>
          </a:prstGeom>
          <a:ln w="12700">
            <a:miter lim="400000"/>
          </a:ln>
          <a:effectLst>
            <a:outerShdw blurRad="88900" dist="88900" dir="5400000" rotWithShape="0">
              <a:srgbClr val="000000">
                <a:alpha val="60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8300" b="1" spc="332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Inn Key</a:t>
            </a:r>
          </a:p>
          <a:p>
            <a:pPr algn="ctr" defTabSz="309562">
              <a:lnSpc>
                <a:spcPct val="80000"/>
              </a:lnSpc>
              <a:defRPr sz="7200" b="1" spc="28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635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AWARDS</a:t>
            </a:r>
          </a:p>
        </p:txBody>
      </p:sp>
      <p:sp>
        <p:nvSpPr>
          <p:cNvPr id="305" name="26th"/>
          <p:cNvSpPr txBox="1"/>
          <p:nvPr/>
        </p:nvSpPr>
        <p:spPr>
          <a:xfrm>
            <a:off x="2508399" y="-44467"/>
            <a:ext cx="830861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26</a:t>
            </a:r>
            <a:r>
              <a:rPr baseline="31999"/>
              <a:t>th </a:t>
            </a:r>
          </a:p>
        </p:txBody>
      </p:sp>
      <p:sp>
        <p:nvSpPr>
          <p:cNvPr id="306" name="Annual"/>
          <p:cNvSpPr txBox="1"/>
          <p:nvPr/>
        </p:nvSpPr>
        <p:spPr>
          <a:xfrm>
            <a:off x="3504390" y="-44467"/>
            <a:ext cx="1435998" cy="49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309562">
              <a:lnSpc>
                <a:spcPct val="80000"/>
              </a:lnSpc>
              <a:defRPr sz="3200" b="1" spc="128">
                <a:ln w="12700" cap="flat">
                  <a:solidFill>
                    <a:srgbClr val="484848"/>
                  </a:solidFill>
                  <a:prstDash val="solid"/>
                  <a:miter lim="400000"/>
                </a:ln>
                <a:solidFill>
                  <a:srgbClr val="D5D5D5"/>
                </a:solidFill>
                <a:effectLst>
                  <a:outerShdw blurRad="88900" dist="25400" dir="189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Annual</a:t>
            </a:r>
          </a:p>
        </p:txBody>
      </p:sp>
      <p:sp>
        <p:nvSpPr>
          <p:cNvPr id="307" name="Line"/>
          <p:cNvSpPr/>
          <p:nvPr/>
        </p:nvSpPr>
        <p:spPr>
          <a:xfrm>
            <a:off x="571216" y="3474439"/>
            <a:ext cx="360181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08" name="Yadira Estevez - under 200 Housekeeping Faena Miami Beach.jpg" descr="Yadira Estevez - under 200 Housekeeping Faena Miami Beach.jpg"/>
          <p:cNvPicPr>
            <a:picLocks noChangeAspect="1"/>
          </p:cNvPicPr>
          <p:nvPr/>
        </p:nvPicPr>
        <p:blipFill>
          <a:blip r:embed="rId4"/>
          <a:srcRect l="11506" t="13225" r="21214" b="45965"/>
          <a:stretch>
            <a:fillRect/>
          </a:stretch>
        </p:blipFill>
        <p:spPr>
          <a:xfrm>
            <a:off x="5309603" y="2507719"/>
            <a:ext cx="2775745" cy="224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4009" y="0"/>
                </a:moveTo>
                <a:cubicBezTo>
                  <a:pt x="2832" y="0"/>
                  <a:pt x="2126" y="1"/>
                  <a:pt x="1655" y="244"/>
                </a:cubicBezTo>
                <a:cubicBezTo>
                  <a:pt x="977" y="549"/>
                  <a:pt x="445" y="1207"/>
                  <a:pt x="198" y="2045"/>
                </a:cubicBezTo>
                <a:cubicBezTo>
                  <a:pt x="1" y="2626"/>
                  <a:pt x="0" y="3499"/>
                  <a:pt x="0" y="4952"/>
                </a:cubicBezTo>
                <a:lnTo>
                  <a:pt x="0" y="16646"/>
                </a:lnTo>
                <a:cubicBezTo>
                  <a:pt x="0" y="18099"/>
                  <a:pt x="1" y="18971"/>
                  <a:pt x="198" y="19553"/>
                </a:cubicBezTo>
                <a:cubicBezTo>
                  <a:pt x="445" y="20391"/>
                  <a:pt x="977" y="21052"/>
                  <a:pt x="1655" y="21357"/>
                </a:cubicBezTo>
                <a:cubicBezTo>
                  <a:pt x="2126" y="21600"/>
                  <a:pt x="2832" y="21598"/>
                  <a:pt x="4009" y="21598"/>
                </a:cubicBezTo>
                <a:lnTo>
                  <a:pt x="17591" y="21598"/>
                </a:lnTo>
                <a:cubicBezTo>
                  <a:pt x="18768" y="21598"/>
                  <a:pt x="19471" y="21600"/>
                  <a:pt x="19942" y="21357"/>
                </a:cubicBezTo>
                <a:cubicBezTo>
                  <a:pt x="20620" y="21052"/>
                  <a:pt x="21155" y="20391"/>
                  <a:pt x="21402" y="19553"/>
                </a:cubicBezTo>
                <a:cubicBezTo>
                  <a:pt x="21599" y="18971"/>
                  <a:pt x="21600" y="18099"/>
                  <a:pt x="21600" y="16646"/>
                </a:cubicBezTo>
                <a:lnTo>
                  <a:pt x="21600" y="4952"/>
                </a:lnTo>
                <a:cubicBezTo>
                  <a:pt x="21600" y="3499"/>
                  <a:pt x="21599" y="2626"/>
                  <a:pt x="21402" y="2045"/>
                </a:cubicBezTo>
                <a:cubicBezTo>
                  <a:pt x="21155" y="1207"/>
                  <a:pt x="20620" y="549"/>
                  <a:pt x="19942" y="244"/>
                </a:cubicBezTo>
                <a:cubicBezTo>
                  <a:pt x="19471" y="1"/>
                  <a:pt x="18768" y="0"/>
                  <a:pt x="17591" y="0"/>
                </a:cubicBezTo>
                <a:lnTo>
                  <a:pt x="4009" y="0"/>
                </a:lnTo>
                <a:close/>
              </a:path>
            </a:pathLst>
          </a:custGeom>
          <a:ln w="25400">
            <a:solidFill>
              <a:srgbClr val="DDDDDD"/>
            </a:solidFill>
          </a:ln>
          <a:effectLst>
            <a:outerShdw blurRad="355600" dist="88900" rotWithShape="0">
              <a:srgbClr val="000000">
                <a:alpha val="75000"/>
              </a:srgbClr>
            </a:outerShdw>
          </a:effectLst>
        </p:spPr>
      </p:pic>
      <p:sp>
        <p:nvSpPr>
          <p:cNvPr id="310" name="Text Box 5"/>
          <p:cNvSpPr txBox="1"/>
          <p:nvPr/>
        </p:nvSpPr>
        <p:spPr>
          <a:xfrm>
            <a:off x="1065454" y="3604981"/>
            <a:ext cx="259301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Yadira Estevez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Faena Hotel</a:t>
            </a:r>
          </a:p>
          <a:p>
            <a:pPr algn="ctr">
              <a:defRPr sz="1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Miami Beach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" y="4409162"/>
            <a:ext cx="1028594" cy="571441"/>
          </a:xfrm>
          <a:prstGeom prst="rect">
            <a:avLst/>
          </a:prstGeom>
        </p:spPr>
      </p:pic>
      <p:sp>
        <p:nvSpPr>
          <p:cNvPr id="15" name="Text Box 5"/>
          <p:cNvSpPr txBox="1"/>
          <p:nvPr/>
        </p:nvSpPr>
        <p:spPr>
          <a:xfrm>
            <a:off x="760884" y="2422795"/>
            <a:ext cx="3202158" cy="83099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Room Keeper</a:t>
            </a:r>
            <a:endParaRPr b="1" dirty="0">
              <a:latin typeface="Century Gothic" panose="020B0502020202020204" pitchFamily="34" charset="0"/>
              <a:ea typeface="Champagne &amp; Limousines"/>
              <a:cs typeface="Champagne &amp; Limousines"/>
              <a:sym typeface="Champagne &amp; Limousines"/>
            </a:endParaRPr>
          </a:p>
          <a:p>
            <a:pPr algn="ctr">
              <a:defRPr sz="2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 dirty="0">
                <a:latin typeface="Century Gothic" panose="020B0502020202020204" pitchFamily="34" charset="0"/>
              </a:rPr>
              <a:t>Achievement Award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88bc1bb-ecc0-4ca0-b9ad-5d50c456ca0b">
      <UserInfo>
        <DisplayName>Rolando Aedo</DisplayName>
        <AccountId>128</AccountId>
        <AccountType/>
      </UserInfo>
    </SharedWithUsers>
    <PublishingExpirationDate xmlns="http://schemas.microsoft.com/sharepoint/v3" xsi:nil="true"/>
    <PublishingStartDate xmlns="http://schemas.microsoft.com/sharepoint/v3" xsi:nil="true"/>
    <lcf76f155ced4ddcb4097134ff3c332f xmlns="5a1334d9-9781-4511-823b-6a8d0a2514bc">
      <Terms xmlns="http://schemas.microsoft.com/office/infopath/2007/PartnerControls"/>
    </lcf76f155ced4ddcb4097134ff3c332f>
    <TaxCatchAll xmlns="9324d9f5-bd4d-4a8d-9a1d-ea8aee46b18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2E3AA396B78F4EBEE7D962B1C7E128" ma:contentTypeVersion="17" ma:contentTypeDescription="Create a new document." ma:contentTypeScope="" ma:versionID="fbe288109c79c6de9b1c11a864784290">
  <xsd:schema xmlns:xsd="http://www.w3.org/2001/XMLSchema" xmlns:xs="http://www.w3.org/2001/XMLSchema" xmlns:p="http://schemas.microsoft.com/office/2006/metadata/properties" xmlns:ns1="http://schemas.microsoft.com/sharepoint/v3" xmlns:ns2="5a1334d9-9781-4511-823b-6a8d0a2514bc" xmlns:ns3="888bc1bb-ecc0-4ca0-b9ad-5d50c456ca0b" xmlns:ns4="9324d9f5-bd4d-4a8d-9a1d-ea8aee46b187" targetNamespace="http://schemas.microsoft.com/office/2006/metadata/properties" ma:root="true" ma:fieldsID="8dc8a445e021049377e767a89a247ea6" ns1:_="" ns2:_="" ns3:_="" ns4:_="">
    <xsd:import namespace="http://schemas.microsoft.com/sharepoint/v3"/>
    <xsd:import namespace="5a1334d9-9781-4511-823b-6a8d0a2514bc"/>
    <xsd:import namespace="888bc1bb-ecc0-4ca0-b9ad-5d50c456ca0b"/>
    <xsd:import namespace="9324d9f5-bd4d-4a8d-9a1d-ea8aee46b18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1334d9-9781-4511-823b-6a8d0a2514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fdf0ee39-3150-49ae-8b85-1529c58237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8bc1bb-ecc0-4ca0-b9ad-5d50c456ca0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24d9f5-bd4d-4a8d-9a1d-ea8aee46b187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d5a90b9-ad13-4c1d-8ea3-514902d45618}" ma:internalName="TaxCatchAll" ma:showField="CatchAllData" ma:web="9324d9f5-bd4d-4a8d-9a1d-ea8aee46b1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F7353E-7AFF-47C2-A03E-343602EA59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2A3E90-9262-4C91-B988-F3944670E723}">
  <ds:schemaRefs>
    <ds:schemaRef ds:uri="http://schemas.microsoft.com/office/2006/metadata/properties"/>
    <ds:schemaRef ds:uri="http://schemas.microsoft.com/office/infopath/2007/PartnerControls"/>
    <ds:schemaRef ds:uri="888bc1bb-ecc0-4ca0-b9ad-5d50c456ca0b"/>
    <ds:schemaRef ds:uri="http://schemas.microsoft.com/sharepoint/v3"/>
    <ds:schemaRef ds:uri="5a1334d9-9781-4511-823b-6a8d0a2514bc"/>
    <ds:schemaRef ds:uri="9324d9f5-bd4d-4a8d-9a1d-ea8aee46b187"/>
  </ds:schemaRefs>
</ds:datastoreItem>
</file>

<file path=customXml/itemProps3.xml><?xml version="1.0" encoding="utf-8"?>
<ds:datastoreItem xmlns:ds="http://schemas.openxmlformats.org/officeDocument/2006/customXml" ds:itemID="{EE76E284-E50D-41B0-B67E-E32422133B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1334d9-9781-4511-823b-6a8d0a2514bc"/>
    <ds:schemaRef ds:uri="888bc1bb-ecc0-4ca0-b9ad-5d50c456ca0b"/>
    <ds:schemaRef ds:uri="9324d9f5-bd4d-4a8d-9a1d-ea8aee46b1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406</Words>
  <Application>Microsoft Office PowerPoint</Application>
  <PresentationFormat>On-screen Show (16:9)</PresentationFormat>
  <Paragraphs>228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</dc:creator>
  <cp:lastModifiedBy>Maria Sidoti</cp:lastModifiedBy>
  <cp:revision>3</cp:revision>
  <dcterms:modified xsi:type="dcterms:W3CDTF">2022-10-13T13:41:52Z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0x010100642E3AA396B78F4EBEE7D962B1C7E128</vt:lpwstr>
  </property>
  <property fmtid="{D5CDD505-2E9C-101B-9397-08002B2CF9AE}" pid="3" name="MediaServiceImageTags">
    <vt:lpwstr/>
  </property>
</Properties>
</file>